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9" r:id="rId3"/>
    <p:sldId id="260" r:id="rId4"/>
    <p:sldId id="261" r:id="rId5"/>
    <p:sldId id="262" r:id="rId6"/>
    <p:sldId id="263" r:id="rId7"/>
    <p:sldId id="264" r:id="rId8"/>
    <p:sldId id="265" r:id="rId9"/>
    <p:sldId id="266" r:id="rId1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柿田豊" initials="柿田豊" lastIdx="1" clrIdx="0">
    <p:extLst>
      <p:ext uri="{19B8F6BF-5375-455C-9EA6-DF929625EA0E}">
        <p15:presenceInfo xmlns:p15="http://schemas.microsoft.com/office/powerpoint/2012/main" userId="4f7c5866a3d1685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91092" autoAdjust="0"/>
  </p:normalViewPr>
  <p:slideViewPr>
    <p:cSldViewPr snapToGrid="0">
      <p:cViewPr varScale="1">
        <p:scale>
          <a:sx n="68" d="100"/>
          <a:sy n="68" d="100"/>
        </p:scale>
        <p:origin x="82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3FC735-B38D-40C0-8923-3C44707AB8C1}" type="datetimeFigureOut">
              <a:rPr kumimoji="1" lang="ja-JP" altLang="en-US" smtClean="0"/>
              <a:t>2015/5/29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EA410D-1EC3-44CA-919D-C92835F26EF0}" type="slidenum">
              <a:rPr kumimoji="1" lang="ja-JP" altLang="en-US" smtClean="0"/>
              <a:t>‹#›</a:t>
            </a:fld>
            <a:endParaRPr kumimoji="1" lang="ja-JP" altLang="en-US"/>
          </a:p>
        </p:txBody>
      </p:sp>
    </p:spTree>
    <p:extLst>
      <p:ext uri="{BB962C8B-B14F-4D97-AF65-F5344CB8AC3E}">
        <p14:creationId xmlns:p14="http://schemas.microsoft.com/office/powerpoint/2010/main" val="266191560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5EA410D-1EC3-44CA-919D-C92835F26EF0}" type="slidenum">
              <a:rPr kumimoji="1" lang="ja-JP" altLang="en-US" smtClean="0"/>
              <a:t>1</a:t>
            </a:fld>
            <a:endParaRPr kumimoji="1" lang="ja-JP" altLang="en-US"/>
          </a:p>
        </p:txBody>
      </p:sp>
    </p:spTree>
    <p:extLst>
      <p:ext uri="{BB962C8B-B14F-4D97-AF65-F5344CB8AC3E}">
        <p14:creationId xmlns:p14="http://schemas.microsoft.com/office/powerpoint/2010/main" val="714040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5EA410D-1EC3-44CA-919D-C92835F26EF0}" type="slidenum">
              <a:rPr kumimoji="1" lang="ja-JP" altLang="en-US" smtClean="0"/>
              <a:t>2</a:t>
            </a:fld>
            <a:endParaRPr kumimoji="1" lang="ja-JP" altLang="en-US"/>
          </a:p>
        </p:txBody>
      </p:sp>
    </p:spTree>
    <p:extLst>
      <p:ext uri="{BB962C8B-B14F-4D97-AF65-F5344CB8AC3E}">
        <p14:creationId xmlns:p14="http://schemas.microsoft.com/office/powerpoint/2010/main" val="2951605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5EA410D-1EC3-44CA-919D-C92835F26EF0}" type="slidenum">
              <a:rPr kumimoji="1" lang="ja-JP" altLang="en-US" smtClean="0"/>
              <a:t>3</a:t>
            </a:fld>
            <a:endParaRPr kumimoji="1" lang="ja-JP" altLang="en-US"/>
          </a:p>
        </p:txBody>
      </p:sp>
    </p:spTree>
    <p:extLst>
      <p:ext uri="{BB962C8B-B14F-4D97-AF65-F5344CB8AC3E}">
        <p14:creationId xmlns:p14="http://schemas.microsoft.com/office/powerpoint/2010/main" val="797364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1D9BA7A-8801-4189-A6B2-D00366B40638}" type="datetimeFigureOut">
              <a:rPr kumimoji="1" lang="ja-JP" altLang="en-US" smtClean="0"/>
              <a:t>2015/5/29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37DE236-62CD-42DD-90BA-DE6412F1781C}" type="slidenum">
              <a:rPr kumimoji="1" lang="ja-JP" altLang="en-US" smtClean="0"/>
              <a:t>‹#›</a:t>
            </a:fld>
            <a:endParaRPr kumimoji="1" lang="ja-JP" altLang="en-US"/>
          </a:p>
        </p:txBody>
      </p:sp>
    </p:spTree>
    <p:extLst>
      <p:ext uri="{BB962C8B-B14F-4D97-AF65-F5344CB8AC3E}">
        <p14:creationId xmlns:p14="http://schemas.microsoft.com/office/powerpoint/2010/main" val="1249054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1D9BA7A-8801-4189-A6B2-D00366B40638}" type="datetimeFigureOut">
              <a:rPr kumimoji="1" lang="ja-JP" altLang="en-US" smtClean="0"/>
              <a:t>2015/5/29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37DE236-62CD-42DD-90BA-DE6412F1781C}" type="slidenum">
              <a:rPr kumimoji="1" lang="ja-JP" altLang="en-US" smtClean="0"/>
              <a:t>‹#›</a:t>
            </a:fld>
            <a:endParaRPr kumimoji="1" lang="ja-JP" altLang="en-US"/>
          </a:p>
        </p:txBody>
      </p:sp>
    </p:spTree>
    <p:extLst>
      <p:ext uri="{BB962C8B-B14F-4D97-AF65-F5344CB8AC3E}">
        <p14:creationId xmlns:p14="http://schemas.microsoft.com/office/powerpoint/2010/main" val="1260203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1D9BA7A-8801-4189-A6B2-D00366B40638}" type="datetimeFigureOut">
              <a:rPr kumimoji="1" lang="ja-JP" altLang="en-US" smtClean="0"/>
              <a:t>2015/5/29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37DE236-62CD-42DD-90BA-DE6412F1781C}" type="slidenum">
              <a:rPr kumimoji="1" lang="ja-JP" altLang="en-US" smtClean="0"/>
              <a:t>‹#›</a:t>
            </a:fld>
            <a:endParaRPr kumimoji="1" lang="ja-JP" altLang="en-US"/>
          </a:p>
        </p:txBody>
      </p:sp>
    </p:spTree>
    <p:extLst>
      <p:ext uri="{BB962C8B-B14F-4D97-AF65-F5344CB8AC3E}">
        <p14:creationId xmlns:p14="http://schemas.microsoft.com/office/powerpoint/2010/main" val="3193582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1D9BA7A-8801-4189-A6B2-D00366B40638}" type="datetimeFigureOut">
              <a:rPr kumimoji="1" lang="ja-JP" altLang="en-US" smtClean="0"/>
              <a:t>2015/5/29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37DE236-62CD-42DD-90BA-DE6412F1781C}" type="slidenum">
              <a:rPr kumimoji="1" lang="ja-JP" altLang="en-US" smtClean="0"/>
              <a:t>‹#›</a:t>
            </a:fld>
            <a:endParaRPr kumimoji="1" lang="ja-JP" altLang="en-US"/>
          </a:p>
        </p:txBody>
      </p:sp>
    </p:spTree>
    <p:extLst>
      <p:ext uri="{BB962C8B-B14F-4D97-AF65-F5344CB8AC3E}">
        <p14:creationId xmlns:p14="http://schemas.microsoft.com/office/powerpoint/2010/main" val="2729514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C1D9BA7A-8801-4189-A6B2-D00366B40638}" type="datetimeFigureOut">
              <a:rPr kumimoji="1" lang="ja-JP" altLang="en-US" smtClean="0"/>
              <a:t>2015/5/29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37DE236-62CD-42DD-90BA-DE6412F1781C}" type="slidenum">
              <a:rPr kumimoji="1" lang="ja-JP" altLang="en-US" smtClean="0"/>
              <a:t>‹#›</a:t>
            </a:fld>
            <a:endParaRPr kumimoji="1" lang="ja-JP" altLang="en-US"/>
          </a:p>
        </p:txBody>
      </p:sp>
    </p:spTree>
    <p:extLst>
      <p:ext uri="{BB962C8B-B14F-4D97-AF65-F5344CB8AC3E}">
        <p14:creationId xmlns:p14="http://schemas.microsoft.com/office/powerpoint/2010/main" val="281909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1D9BA7A-8801-4189-A6B2-D00366B40638}" type="datetimeFigureOut">
              <a:rPr kumimoji="1" lang="ja-JP" altLang="en-US" smtClean="0"/>
              <a:t>2015/5/29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37DE236-62CD-42DD-90BA-DE6412F1781C}" type="slidenum">
              <a:rPr kumimoji="1" lang="ja-JP" altLang="en-US" smtClean="0"/>
              <a:t>‹#›</a:t>
            </a:fld>
            <a:endParaRPr kumimoji="1" lang="ja-JP" altLang="en-US"/>
          </a:p>
        </p:txBody>
      </p:sp>
    </p:spTree>
    <p:extLst>
      <p:ext uri="{BB962C8B-B14F-4D97-AF65-F5344CB8AC3E}">
        <p14:creationId xmlns:p14="http://schemas.microsoft.com/office/powerpoint/2010/main" val="3362836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1D9BA7A-8801-4189-A6B2-D00366B40638}" type="datetimeFigureOut">
              <a:rPr kumimoji="1" lang="ja-JP" altLang="en-US" smtClean="0"/>
              <a:t>2015/5/29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37DE236-62CD-42DD-90BA-DE6412F1781C}" type="slidenum">
              <a:rPr kumimoji="1" lang="ja-JP" altLang="en-US" smtClean="0"/>
              <a:t>‹#›</a:t>
            </a:fld>
            <a:endParaRPr kumimoji="1" lang="ja-JP" altLang="en-US"/>
          </a:p>
        </p:txBody>
      </p:sp>
    </p:spTree>
    <p:extLst>
      <p:ext uri="{BB962C8B-B14F-4D97-AF65-F5344CB8AC3E}">
        <p14:creationId xmlns:p14="http://schemas.microsoft.com/office/powerpoint/2010/main" val="177323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1D9BA7A-8801-4189-A6B2-D00366B40638}" type="datetimeFigureOut">
              <a:rPr kumimoji="1" lang="ja-JP" altLang="en-US" smtClean="0"/>
              <a:t>2015/5/29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37DE236-62CD-42DD-90BA-DE6412F1781C}" type="slidenum">
              <a:rPr kumimoji="1" lang="ja-JP" altLang="en-US" smtClean="0"/>
              <a:t>‹#›</a:t>
            </a:fld>
            <a:endParaRPr kumimoji="1" lang="ja-JP" altLang="en-US"/>
          </a:p>
        </p:txBody>
      </p:sp>
    </p:spTree>
    <p:extLst>
      <p:ext uri="{BB962C8B-B14F-4D97-AF65-F5344CB8AC3E}">
        <p14:creationId xmlns:p14="http://schemas.microsoft.com/office/powerpoint/2010/main" val="2703007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1D9BA7A-8801-4189-A6B2-D00366B40638}" type="datetimeFigureOut">
              <a:rPr kumimoji="1" lang="ja-JP" altLang="en-US" smtClean="0"/>
              <a:t>2015/5/29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37DE236-62CD-42DD-90BA-DE6412F1781C}" type="slidenum">
              <a:rPr kumimoji="1" lang="ja-JP" altLang="en-US" smtClean="0"/>
              <a:t>‹#›</a:t>
            </a:fld>
            <a:endParaRPr kumimoji="1" lang="ja-JP" altLang="en-US"/>
          </a:p>
        </p:txBody>
      </p:sp>
    </p:spTree>
    <p:extLst>
      <p:ext uri="{BB962C8B-B14F-4D97-AF65-F5344CB8AC3E}">
        <p14:creationId xmlns:p14="http://schemas.microsoft.com/office/powerpoint/2010/main" val="245987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1D9BA7A-8801-4189-A6B2-D00366B40638}" type="datetimeFigureOut">
              <a:rPr kumimoji="1" lang="ja-JP" altLang="en-US" smtClean="0"/>
              <a:t>2015/5/29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37DE236-62CD-42DD-90BA-DE6412F1781C}" type="slidenum">
              <a:rPr kumimoji="1" lang="ja-JP" altLang="en-US" smtClean="0"/>
              <a:t>‹#›</a:t>
            </a:fld>
            <a:endParaRPr kumimoji="1" lang="ja-JP" altLang="en-US"/>
          </a:p>
        </p:txBody>
      </p:sp>
    </p:spTree>
    <p:extLst>
      <p:ext uri="{BB962C8B-B14F-4D97-AF65-F5344CB8AC3E}">
        <p14:creationId xmlns:p14="http://schemas.microsoft.com/office/powerpoint/2010/main" val="1772227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1D9BA7A-8801-4189-A6B2-D00366B40638}" type="datetimeFigureOut">
              <a:rPr kumimoji="1" lang="ja-JP" altLang="en-US" smtClean="0"/>
              <a:t>2015/5/29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37DE236-62CD-42DD-90BA-DE6412F1781C}" type="slidenum">
              <a:rPr kumimoji="1" lang="ja-JP" altLang="en-US" smtClean="0"/>
              <a:t>‹#›</a:t>
            </a:fld>
            <a:endParaRPr kumimoji="1" lang="ja-JP" altLang="en-US"/>
          </a:p>
        </p:txBody>
      </p:sp>
    </p:spTree>
    <p:extLst>
      <p:ext uri="{BB962C8B-B14F-4D97-AF65-F5344CB8AC3E}">
        <p14:creationId xmlns:p14="http://schemas.microsoft.com/office/powerpoint/2010/main" val="4076973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D9BA7A-8801-4189-A6B2-D00366B40638}" type="datetimeFigureOut">
              <a:rPr kumimoji="1" lang="ja-JP" altLang="en-US" smtClean="0"/>
              <a:t>2015/5/29</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7DE236-62CD-42DD-90BA-DE6412F1781C}" type="slidenum">
              <a:rPr kumimoji="1" lang="ja-JP" altLang="en-US" smtClean="0"/>
              <a:t>‹#›</a:t>
            </a:fld>
            <a:endParaRPr kumimoji="1" lang="ja-JP" altLang="en-US"/>
          </a:p>
        </p:txBody>
      </p:sp>
    </p:spTree>
    <p:extLst>
      <p:ext uri="{BB962C8B-B14F-4D97-AF65-F5344CB8AC3E}">
        <p14:creationId xmlns:p14="http://schemas.microsoft.com/office/powerpoint/2010/main" val="501957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56368" y="2894672"/>
            <a:ext cx="10515600" cy="1325563"/>
          </a:xfrm>
        </p:spPr>
        <p:txBody>
          <a:bodyPr>
            <a:noAutofit/>
          </a:bodyPr>
          <a:lstStyle/>
          <a:p>
            <a:r>
              <a:rPr kumimoji="1" lang="ja-JP" altLang="en-US" sz="3200" dirty="0" smtClean="0"/>
              <a:t>かつて臍ヘルニアには圧迫療法が試みられ、皮膚のトラブルが多いとのことで、推奨</a:t>
            </a:r>
            <a:r>
              <a:rPr lang="ja-JP" altLang="en-US" sz="3200" dirty="0" smtClean="0"/>
              <a:t>されない時期がありましたが、近年はやはり圧迫したほうが予後がよいと</a:t>
            </a:r>
            <a:r>
              <a:rPr kumimoji="1" lang="ja-JP" altLang="en-US" sz="3200" dirty="0" smtClean="0"/>
              <a:t>見直されています。方法の改良はされてきましたが皮膚トラブルの問題はいまだに指摘されています。そこで皮膚炎の治療材料としても使用し得る創傷治療材を使えば、トラブルが減らせるのではないかと考え、試作・試用してみました。まだ１０例ほどですがこれまで皮膚の大きなトラブルは発生していませんので良い方法ではないかと感じています</a:t>
            </a:r>
            <a:r>
              <a:rPr kumimoji="1" lang="ja-JP" altLang="en-US" sz="3200" dirty="0" smtClean="0"/>
              <a:t>。</a:t>
            </a:r>
            <a:r>
              <a:rPr lang="en-US" altLang="ja-JP" sz="3200" dirty="0"/>
              <a:t/>
            </a:r>
            <a:br>
              <a:rPr lang="en-US" altLang="ja-JP" sz="3200" dirty="0"/>
            </a:br>
            <a:r>
              <a:rPr lang="ja-JP" altLang="en-US" sz="3200" dirty="0" smtClean="0"/>
              <a:t>　　　　　　　　　　　　　　　　　　　</a:t>
            </a:r>
            <a:r>
              <a:rPr lang="en-US" altLang="ja-JP" sz="3200" dirty="0" smtClean="0"/>
              <a:t>2015.5.22</a:t>
            </a:r>
            <a:r>
              <a:rPr lang="ja-JP" altLang="en-US" sz="3200" dirty="0"/>
              <a:t>　柿田医院　柿田豊</a:t>
            </a:r>
            <a:br>
              <a:rPr lang="ja-JP" altLang="en-US" sz="3200" dirty="0"/>
            </a:br>
            <a:endParaRPr kumimoji="1" lang="ja-JP" altLang="en-US" sz="3200" dirty="0"/>
          </a:p>
        </p:txBody>
      </p:sp>
      <p:sp>
        <p:nvSpPr>
          <p:cNvPr id="3" name="タイトル 1"/>
          <p:cNvSpPr txBox="1">
            <a:spLocks/>
          </p:cNvSpPr>
          <p:nvPr/>
        </p:nvSpPr>
        <p:spPr>
          <a:xfrm>
            <a:off x="656368" y="-521897"/>
            <a:ext cx="11289406"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smtClean="0"/>
              <a:t>創傷治療材を使った</a:t>
            </a:r>
            <a:r>
              <a:rPr lang="ja-JP" altLang="en-US" dirty="0"/>
              <a:t>臍</a:t>
            </a:r>
            <a:r>
              <a:rPr lang="ja-JP" altLang="en-US" dirty="0" smtClean="0"/>
              <a:t>ヘルニアの圧迫療法</a:t>
            </a:r>
            <a:endParaRPr lang="ja-JP" altLang="en-US" dirty="0"/>
          </a:p>
        </p:txBody>
      </p:sp>
    </p:spTree>
    <p:extLst>
      <p:ext uri="{BB962C8B-B14F-4D97-AF65-F5344CB8AC3E}">
        <p14:creationId xmlns:p14="http://schemas.microsoft.com/office/powerpoint/2010/main" val="25383997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http://www.wound-treatment.jp/next/znc/+moist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312" y="1576199"/>
            <a:ext cx="4473289" cy="3356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タイトル 1"/>
          <p:cNvSpPr txBox="1">
            <a:spLocks/>
          </p:cNvSpPr>
          <p:nvPr/>
        </p:nvSpPr>
        <p:spPr>
          <a:xfrm>
            <a:off x="6112866" y="896006"/>
            <a:ext cx="6407380" cy="9580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dirty="0" smtClean="0"/>
              <a:t>2.</a:t>
            </a:r>
            <a:r>
              <a:rPr lang="ja-JP" altLang="en-US" sz="2400" dirty="0" smtClean="0"/>
              <a:t>プラスモイストＴＯＰ（以下Ｐ－ＴＯＰ）</a:t>
            </a:r>
            <a:endParaRPr lang="ja-JP" altLang="en-US" sz="2400" dirty="0"/>
          </a:p>
        </p:txBody>
      </p:sp>
      <p:sp>
        <p:nvSpPr>
          <p:cNvPr id="6" name="テキスト ボックス 5"/>
          <p:cNvSpPr txBox="1"/>
          <p:nvPr/>
        </p:nvSpPr>
        <p:spPr>
          <a:xfrm>
            <a:off x="501618" y="424934"/>
            <a:ext cx="5139527" cy="707886"/>
          </a:xfrm>
          <a:prstGeom prst="rect">
            <a:avLst/>
          </a:prstGeom>
          <a:noFill/>
        </p:spPr>
        <p:txBody>
          <a:bodyPr wrap="square" rtlCol="0">
            <a:spAutoFit/>
          </a:bodyPr>
          <a:lstStyle/>
          <a:p>
            <a:r>
              <a:rPr kumimoji="1" lang="ja-JP" altLang="en-US" sz="4000" dirty="0" smtClean="0"/>
              <a:t>用意するもの</a:t>
            </a:r>
            <a:endParaRPr kumimoji="1" lang="ja-JP" altLang="en-US" sz="4000" dirty="0"/>
          </a:p>
        </p:txBody>
      </p:sp>
      <p:sp>
        <p:nvSpPr>
          <p:cNvPr id="7" name="テキスト ボックス 6"/>
          <p:cNvSpPr txBox="1"/>
          <p:nvPr/>
        </p:nvSpPr>
        <p:spPr>
          <a:xfrm flipH="1">
            <a:off x="685301" y="1061635"/>
            <a:ext cx="5546686" cy="461665"/>
          </a:xfrm>
          <a:prstGeom prst="rect">
            <a:avLst/>
          </a:prstGeom>
          <a:noFill/>
        </p:spPr>
        <p:txBody>
          <a:bodyPr wrap="square" rtlCol="0">
            <a:spAutoFit/>
          </a:bodyPr>
          <a:lstStyle/>
          <a:p>
            <a:r>
              <a:rPr lang="en-US" altLang="ja-JP" sz="2400" dirty="0" smtClean="0"/>
              <a:t>1.</a:t>
            </a:r>
            <a:r>
              <a:rPr lang="ja-JP" altLang="en-US" sz="2400" dirty="0" smtClean="0"/>
              <a:t>プラスモイストＰ（以下ＰーＰ）</a:t>
            </a:r>
            <a:endParaRPr kumimoji="1" lang="ja-JP" altLang="en-US" sz="2400" dirty="0"/>
          </a:p>
        </p:txBody>
      </p:sp>
      <p:sp>
        <p:nvSpPr>
          <p:cNvPr id="8" name="テキスト ボックス 7"/>
          <p:cNvSpPr txBox="1"/>
          <p:nvPr/>
        </p:nvSpPr>
        <p:spPr>
          <a:xfrm>
            <a:off x="685302" y="5163112"/>
            <a:ext cx="10920543" cy="1384995"/>
          </a:xfrm>
          <a:prstGeom prst="rect">
            <a:avLst/>
          </a:prstGeom>
          <a:noFill/>
        </p:spPr>
        <p:txBody>
          <a:bodyPr wrap="square" rtlCol="0">
            <a:spAutoFit/>
          </a:bodyPr>
          <a:lstStyle/>
          <a:p>
            <a:r>
              <a:rPr lang="en-US" altLang="ja-JP" sz="2800" dirty="0" smtClean="0"/>
              <a:t/>
            </a:r>
            <a:br>
              <a:rPr lang="en-US" altLang="ja-JP" sz="2800" dirty="0" smtClean="0"/>
            </a:br>
            <a:r>
              <a:rPr lang="en-US" altLang="ja-JP" sz="2800" dirty="0" smtClean="0"/>
              <a:t>3.</a:t>
            </a:r>
            <a:r>
              <a:rPr lang="ja-JP" altLang="en-US" sz="2800" dirty="0" smtClean="0"/>
              <a:t>フィルムドレッシング材（オプサイト・テガダームなど）</a:t>
            </a:r>
            <a:r>
              <a:rPr lang="en-US" altLang="ja-JP" sz="2800" dirty="0" smtClean="0"/>
              <a:t/>
            </a:r>
            <a:br>
              <a:rPr lang="en-US" altLang="ja-JP" sz="2800" dirty="0" smtClean="0"/>
            </a:br>
            <a:endParaRPr lang="ja-JP" altLang="en-US" sz="2800" dirty="0"/>
          </a:p>
        </p:txBody>
      </p:sp>
      <p:pic>
        <p:nvPicPr>
          <p:cNvPr id="9" name="図 8"/>
          <p:cNvPicPr>
            <a:picLocks noChangeAspect="1"/>
          </p:cNvPicPr>
          <p:nvPr/>
        </p:nvPicPr>
        <p:blipFill>
          <a:blip r:embed="rId4"/>
          <a:stretch>
            <a:fillRect/>
          </a:stretch>
        </p:blipFill>
        <p:spPr>
          <a:xfrm>
            <a:off x="6617822" y="1540470"/>
            <a:ext cx="4048813" cy="3358134"/>
          </a:xfrm>
          <a:prstGeom prst="rect">
            <a:avLst/>
          </a:prstGeom>
        </p:spPr>
      </p:pic>
      <p:sp>
        <p:nvSpPr>
          <p:cNvPr id="10" name="テキスト ボックス 9"/>
          <p:cNvSpPr txBox="1"/>
          <p:nvPr/>
        </p:nvSpPr>
        <p:spPr>
          <a:xfrm>
            <a:off x="1850356" y="5007230"/>
            <a:ext cx="2743200" cy="369332"/>
          </a:xfrm>
          <a:prstGeom prst="rect">
            <a:avLst/>
          </a:prstGeom>
          <a:noFill/>
        </p:spPr>
        <p:txBody>
          <a:bodyPr wrap="square" rtlCol="0">
            <a:spAutoFit/>
          </a:bodyPr>
          <a:lstStyle/>
          <a:p>
            <a:r>
              <a:rPr lang="ja-JP" altLang="en-US" dirty="0" smtClean="0"/>
              <a:t>白い面を皮膚にあてる</a:t>
            </a:r>
            <a:endParaRPr kumimoji="1" lang="ja-JP" altLang="en-US" dirty="0"/>
          </a:p>
        </p:txBody>
      </p:sp>
      <p:sp>
        <p:nvSpPr>
          <p:cNvPr id="11" name="テキスト ボックス 10"/>
          <p:cNvSpPr txBox="1"/>
          <p:nvPr/>
        </p:nvSpPr>
        <p:spPr>
          <a:xfrm>
            <a:off x="6987609" y="5013568"/>
            <a:ext cx="4763600" cy="369332"/>
          </a:xfrm>
          <a:prstGeom prst="rect">
            <a:avLst/>
          </a:prstGeom>
          <a:noFill/>
        </p:spPr>
        <p:txBody>
          <a:bodyPr wrap="square" rtlCol="0">
            <a:spAutoFit/>
          </a:bodyPr>
          <a:lstStyle/>
          <a:p>
            <a:r>
              <a:rPr kumimoji="1" lang="ja-JP" altLang="en-US" dirty="0" smtClean="0"/>
              <a:t>片面は台紙を剥がすと粘着面になっている</a:t>
            </a:r>
            <a:endParaRPr kumimoji="1" lang="ja-JP" altLang="en-US" dirty="0"/>
          </a:p>
        </p:txBody>
      </p:sp>
    </p:spTree>
    <p:extLst>
      <p:ext uri="{BB962C8B-B14F-4D97-AF65-F5344CB8AC3E}">
        <p14:creationId xmlns:p14="http://schemas.microsoft.com/office/powerpoint/2010/main" val="10661351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Ｐ</a:t>
            </a:r>
            <a:r>
              <a:rPr lang="ja-JP" altLang="en-US" dirty="0"/>
              <a:t>－</a:t>
            </a:r>
            <a:r>
              <a:rPr kumimoji="1" lang="ja-JP" altLang="en-US" dirty="0" smtClean="0"/>
              <a:t>ＴＯＰ</a:t>
            </a:r>
            <a:r>
              <a:rPr lang="ja-JP" altLang="en-US" dirty="0" smtClean="0"/>
              <a:t>を短冊状に切り、数枚貼り合わせて厚みをもたせる</a:t>
            </a:r>
            <a:endParaRPr kumimoji="1" lang="ja-JP" altLang="en-US"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698" y="2162493"/>
            <a:ext cx="5342274" cy="3026954"/>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3525" y="2162493"/>
            <a:ext cx="4743735" cy="3026954"/>
          </a:xfrm>
          <a:prstGeom prst="rect">
            <a:avLst/>
          </a:prstGeom>
        </p:spPr>
      </p:pic>
      <p:sp>
        <p:nvSpPr>
          <p:cNvPr id="6" name="テキスト ボックス 5"/>
          <p:cNvSpPr txBox="1"/>
          <p:nvPr/>
        </p:nvSpPr>
        <p:spPr>
          <a:xfrm>
            <a:off x="599073" y="5545095"/>
            <a:ext cx="12244730" cy="646331"/>
          </a:xfrm>
          <a:prstGeom prst="rect">
            <a:avLst/>
          </a:prstGeom>
          <a:noFill/>
        </p:spPr>
        <p:txBody>
          <a:bodyPr wrap="square" rtlCol="0">
            <a:spAutoFit/>
          </a:bodyPr>
          <a:lstStyle/>
          <a:p>
            <a:r>
              <a:rPr kumimoji="1" lang="ja-JP" altLang="en-US" dirty="0" smtClean="0"/>
              <a:t>通常のＰ－ＴＯＰでもよいのですが、今回はメーカーにお願いして厚手のものを試作していただき使用しました。</a:t>
            </a:r>
            <a:endParaRPr kumimoji="1" lang="en-US" altLang="ja-JP" dirty="0" smtClean="0"/>
          </a:p>
          <a:p>
            <a:r>
              <a:rPr lang="ja-JP" altLang="en-US" dirty="0" smtClean="0"/>
              <a:t>通常</a:t>
            </a:r>
            <a:r>
              <a:rPr lang="ja-JP" altLang="en-US" dirty="0"/>
              <a:t>品</a:t>
            </a:r>
            <a:r>
              <a:rPr lang="ja-JP" altLang="en-US" dirty="0" smtClean="0"/>
              <a:t>では１㎝の厚みに</a:t>
            </a:r>
            <a:r>
              <a:rPr lang="ja-JP" altLang="en-US" dirty="0"/>
              <a:t>１２</a:t>
            </a:r>
            <a:r>
              <a:rPr lang="ja-JP" altLang="en-US" dirty="0" smtClean="0"/>
              <a:t>枚程度重ねますが、今回のものは５枚程度です</a:t>
            </a:r>
            <a:endParaRPr kumimoji="1" lang="ja-JP" altLang="en-US" dirty="0"/>
          </a:p>
        </p:txBody>
      </p:sp>
    </p:spTree>
    <p:extLst>
      <p:ext uri="{BB962C8B-B14F-4D97-AF65-F5344CB8AC3E}">
        <p14:creationId xmlns:p14="http://schemas.microsoft.com/office/powerpoint/2010/main" val="18007099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24609" y="618343"/>
            <a:ext cx="10937684" cy="1325563"/>
          </a:xfrm>
        </p:spPr>
        <p:txBody>
          <a:bodyPr/>
          <a:lstStyle/>
          <a:p>
            <a:r>
              <a:rPr kumimoji="1" lang="ja-JP" altLang="en-US" dirty="0" smtClean="0"/>
              <a:t>貼り合わせた</a:t>
            </a:r>
            <a:r>
              <a:rPr lang="ja-JP" altLang="en-US" dirty="0"/>
              <a:t>Ｐ－ＴＯＰ</a:t>
            </a:r>
            <a:r>
              <a:rPr kumimoji="1" lang="ja-JP" altLang="en-US" dirty="0" smtClean="0"/>
              <a:t>を小さく切って形を整え</a:t>
            </a:r>
            <a:r>
              <a:rPr kumimoji="1" lang="en-US" altLang="ja-JP" dirty="0" smtClean="0"/>
              <a:t>3×</a:t>
            </a:r>
            <a:r>
              <a:rPr lang="en-US" altLang="ja-JP" dirty="0" smtClean="0"/>
              <a:t>4</a:t>
            </a:r>
            <a:r>
              <a:rPr lang="ja-JP" altLang="en-US" dirty="0" smtClean="0"/>
              <a:t>㎝大に切ったＰーＰに張り付ける</a:t>
            </a:r>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214" y="2044532"/>
            <a:ext cx="5470273" cy="3810532"/>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1864" y="2044532"/>
            <a:ext cx="5220429" cy="3810532"/>
          </a:xfrm>
          <a:prstGeom prst="rect">
            <a:avLst/>
          </a:prstGeom>
        </p:spPr>
      </p:pic>
    </p:spTree>
    <p:extLst>
      <p:ext uri="{BB962C8B-B14F-4D97-AF65-F5344CB8AC3E}">
        <p14:creationId xmlns:p14="http://schemas.microsoft.com/office/powerpoint/2010/main" val="28425315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突起</a:t>
            </a:r>
            <a:r>
              <a:rPr lang="ja-JP" altLang="en-US" dirty="0"/>
              <a:t>部</a:t>
            </a:r>
            <a:r>
              <a:rPr lang="ja-JP" altLang="en-US" dirty="0" smtClean="0"/>
              <a:t>を</a:t>
            </a:r>
            <a:r>
              <a:rPr lang="ja-JP" altLang="en-US" dirty="0"/>
              <a:t>臍</a:t>
            </a:r>
            <a:r>
              <a:rPr lang="ja-JP" altLang="en-US" dirty="0" smtClean="0"/>
              <a:t>に押し込みフィルムドレッシング</a:t>
            </a:r>
            <a:endParaRPr kumimoji="1" lang="ja-JP" altLang="en-US"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105" y="1690688"/>
            <a:ext cx="5321786" cy="3989176"/>
          </a:xfrm>
          <a:prstGeom prst="rect">
            <a:avLst/>
          </a:prstGeo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8770" y="1690688"/>
            <a:ext cx="5321786" cy="3989176"/>
          </a:xfrm>
          <a:prstGeom prst="rect">
            <a:avLst/>
          </a:prstGeom>
        </p:spPr>
      </p:pic>
      <p:sp>
        <p:nvSpPr>
          <p:cNvPr id="9" name="テキスト ボックス 8"/>
          <p:cNvSpPr txBox="1"/>
          <p:nvPr/>
        </p:nvSpPr>
        <p:spPr>
          <a:xfrm>
            <a:off x="4276078" y="5836309"/>
            <a:ext cx="5620894" cy="523220"/>
          </a:xfrm>
          <a:prstGeom prst="rect">
            <a:avLst/>
          </a:prstGeom>
          <a:noFill/>
        </p:spPr>
        <p:txBody>
          <a:bodyPr wrap="square" rtlCol="0">
            <a:spAutoFit/>
          </a:bodyPr>
          <a:lstStyle/>
          <a:p>
            <a:r>
              <a:rPr lang="ja-JP" altLang="en-US" sz="2800" dirty="0" smtClean="0"/>
              <a:t>症例</a:t>
            </a:r>
            <a:r>
              <a:rPr lang="en-US" altLang="ja-JP" sz="2800" dirty="0" smtClean="0"/>
              <a:t>1</a:t>
            </a:r>
            <a:r>
              <a:rPr lang="ja-JP" altLang="en-US" sz="2800" dirty="0" smtClean="0"/>
              <a:t>　</a:t>
            </a:r>
            <a:r>
              <a:rPr kumimoji="1" lang="ja-JP" altLang="en-US" sz="2800" dirty="0" smtClean="0"/>
              <a:t>２か月男児</a:t>
            </a:r>
            <a:endParaRPr kumimoji="1" lang="ja-JP" altLang="en-US" sz="2800" dirty="0"/>
          </a:p>
        </p:txBody>
      </p:sp>
    </p:spTree>
    <p:extLst>
      <p:ext uri="{BB962C8B-B14F-4D97-AF65-F5344CB8AC3E}">
        <p14:creationId xmlns:p14="http://schemas.microsoft.com/office/powerpoint/2010/main" val="28780261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567" y="2081045"/>
            <a:ext cx="5390613" cy="4040768"/>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2825" y="2081045"/>
            <a:ext cx="5408600" cy="4054252"/>
          </a:xfrm>
          <a:prstGeom prst="rect">
            <a:avLst/>
          </a:prstGeom>
        </p:spPr>
      </p:pic>
      <p:sp>
        <p:nvSpPr>
          <p:cNvPr id="10" name="テキスト ボックス 9"/>
          <p:cNvSpPr txBox="1"/>
          <p:nvPr/>
        </p:nvSpPr>
        <p:spPr>
          <a:xfrm>
            <a:off x="1879637" y="397058"/>
            <a:ext cx="4403188" cy="1754326"/>
          </a:xfrm>
          <a:prstGeom prst="rect">
            <a:avLst/>
          </a:prstGeom>
          <a:noFill/>
        </p:spPr>
        <p:txBody>
          <a:bodyPr wrap="square" rtlCol="0">
            <a:spAutoFit/>
          </a:bodyPr>
          <a:lstStyle/>
          <a:p>
            <a:r>
              <a:rPr lang="ja-JP" altLang="en-US" sz="3600" dirty="0"/>
              <a:t>２週間後</a:t>
            </a:r>
            <a:r>
              <a:rPr lang="en-US" altLang="ja-JP" sz="3600" dirty="0"/>
              <a:t/>
            </a:r>
            <a:br>
              <a:rPr lang="en-US" altLang="ja-JP" sz="3600" dirty="0"/>
            </a:br>
            <a:r>
              <a:rPr lang="ja-JP" altLang="en-US" sz="3600" dirty="0"/>
              <a:t>改善傾向あり</a:t>
            </a:r>
            <a:r>
              <a:rPr lang="en-US" altLang="ja-JP" sz="3600" dirty="0"/>
              <a:t/>
            </a:r>
            <a:br>
              <a:rPr lang="en-US" altLang="ja-JP" sz="3600" dirty="0"/>
            </a:br>
            <a:r>
              <a:rPr lang="ja-JP" altLang="en-US" sz="3600" dirty="0"/>
              <a:t>皮膚炎なし</a:t>
            </a:r>
            <a:endParaRPr kumimoji="1" lang="ja-JP" altLang="en-US" sz="3600" dirty="0"/>
          </a:p>
        </p:txBody>
      </p:sp>
      <p:sp>
        <p:nvSpPr>
          <p:cNvPr id="11" name="テキスト ボックス 10"/>
          <p:cNvSpPr txBox="1"/>
          <p:nvPr/>
        </p:nvSpPr>
        <p:spPr>
          <a:xfrm>
            <a:off x="7075996" y="381409"/>
            <a:ext cx="4403188" cy="1754326"/>
          </a:xfrm>
          <a:prstGeom prst="rect">
            <a:avLst/>
          </a:prstGeom>
          <a:noFill/>
        </p:spPr>
        <p:txBody>
          <a:bodyPr wrap="square" rtlCol="0">
            <a:spAutoFit/>
          </a:bodyPr>
          <a:lstStyle/>
          <a:p>
            <a:r>
              <a:rPr lang="ja-JP" altLang="en-US" sz="3600" dirty="0" smtClean="0"/>
              <a:t>さらに２週間後</a:t>
            </a:r>
            <a:r>
              <a:rPr lang="en-US" altLang="ja-JP" sz="3600" dirty="0"/>
              <a:t/>
            </a:r>
            <a:br>
              <a:rPr lang="en-US" altLang="ja-JP" sz="3600" dirty="0"/>
            </a:br>
            <a:r>
              <a:rPr lang="ja-JP" altLang="en-US" sz="3600" dirty="0" smtClean="0"/>
              <a:t>ほぼ</a:t>
            </a:r>
            <a:r>
              <a:rPr lang="ja-JP" altLang="en-US" sz="3600" dirty="0"/>
              <a:t>治癒</a:t>
            </a:r>
            <a:r>
              <a:rPr lang="en-US" altLang="ja-JP" sz="3600" dirty="0"/>
              <a:t/>
            </a:r>
            <a:br>
              <a:rPr lang="en-US" altLang="ja-JP" sz="3600" dirty="0"/>
            </a:br>
            <a:r>
              <a:rPr lang="ja-JP" altLang="en-US" sz="3600" dirty="0"/>
              <a:t>皮膚炎なし</a:t>
            </a:r>
            <a:endParaRPr kumimoji="1" lang="ja-JP" altLang="en-US" sz="3600" dirty="0"/>
          </a:p>
        </p:txBody>
      </p:sp>
    </p:spTree>
    <p:extLst>
      <p:ext uri="{BB962C8B-B14F-4D97-AF65-F5344CB8AC3E}">
        <p14:creationId xmlns:p14="http://schemas.microsoft.com/office/powerpoint/2010/main" val="1437629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9979855" cy="1325563"/>
          </a:xfrm>
        </p:spPr>
        <p:txBody>
          <a:bodyPr/>
          <a:lstStyle/>
          <a:p>
            <a:r>
              <a:rPr kumimoji="1" lang="ja-JP" altLang="en-US" dirty="0" smtClean="0"/>
              <a:t>その他の治療例</a:t>
            </a:r>
            <a:endParaRPr kumimoji="1" lang="ja-JP" altLang="en-US"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7109" y="3119676"/>
            <a:ext cx="4553938" cy="3413602"/>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370" y="1690688"/>
            <a:ext cx="4553938" cy="3413602"/>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1847" y="1690688"/>
            <a:ext cx="4553937" cy="3413602"/>
          </a:xfrm>
          <a:prstGeom prst="rect">
            <a:avLst/>
          </a:prstGeom>
        </p:spPr>
      </p:pic>
      <p:sp>
        <p:nvSpPr>
          <p:cNvPr id="8" name="テキスト ボックス 7"/>
          <p:cNvSpPr txBox="1"/>
          <p:nvPr/>
        </p:nvSpPr>
        <p:spPr>
          <a:xfrm>
            <a:off x="1108674" y="5341436"/>
            <a:ext cx="2758435" cy="369332"/>
          </a:xfrm>
          <a:prstGeom prst="rect">
            <a:avLst/>
          </a:prstGeom>
          <a:noFill/>
        </p:spPr>
        <p:txBody>
          <a:bodyPr wrap="square" rtlCol="0">
            <a:spAutoFit/>
          </a:bodyPr>
          <a:lstStyle/>
          <a:p>
            <a:r>
              <a:rPr kumimoji="1" lang="ja-JP" altLang="en-US" dirty="0" smtClean="0"/>
              <a:t>症例２　２カ月男児</a:t>
            </a:r>
            <a:endParaRPr kumimoji="1" lang="ja-JP" altLang="en-US" dirty="0"/>
          </a:p>
        </p:txBody>
      </p:sp>
      <p:sp>
        <p:nvSpPr>
          <p:cNvPr id="10" name="テキスト ボックス 9"/>
          <p:cNvSpPr txBox="1"/>
          <p:nvPr/>
        </p:nvSpPr>
        <p:spPr>
          <a:xfrm>
            <a:off x="5707971" y="2556968"/>
            <a:ext cx="2593725" cy="369332"/>
          </a:xfrm>
          <a:prstGeom prst="rect">
            <a:avLst/>
          </a:prstGeom>
          <a:noFill/>
        </p:spPr>
        <p:txBody>
          <a:bodyPr wrap="square" rtlCol="0">
            <a:spAutoFit/>
          </a:bodyPr>
          <a:lstStyle/>
          <a:p>
            <a:r>
              <a:rPr kumimoji="1" lang="ja-JP" altLang="en-US" dirty="0" smtClean="0"/>
              <a:t>２週間後</a:t>
            </a:r>
            <a:endParaRPr kumimoji="1" lang="ja-JP" altLang="en-US" dirty="0"/>
          </a:p>
        </p:txBody>
      </p:sp>
      <p:sp>
        <p:nvSpPr>
          <p:cNvPr id="11" name="テキスト ボックス 10"/>
          <p:cNvSpPr txBox="1"/>
          <p:nvPr/>
        </p:nvSpPr>
        <p:spPr>
          <a:xfrm>
            <a:off x="9202059" y="5461450"/>
            <a:ext cx="2593725" cy="369332"/>
          </a:xfrm>
          <a:prstGeom prst="rect">
            <a:avLst/>
          </a:prstGeom>
          <a:noFill/>
        </p:spPr>
        <p:txBody>
          <a:bodyPr wrap="square" rtlCol="0">
            <a:spAutoFit/>
          </a:bodyPr>
          <a:lstStyle/>
          <a:p>
            <a:r>
              <a:rPr lang="ja-JP" altLang="en-US" dirty="0" smtClean="0"/>
              <a:t>治療開始から２か月後</a:t>
            </a:r>
            <a:endParaRPr kumimoji="1" lang="ja-JP" altLang="en-US" dirty="0"/>
          </a:p>
        </p:txBody>
      </p:sp>
    </p:spTree>
    <p:extLst>
      <p:ext uri="{BB962C8B-B14F-4D97-AF65-F5344CB8AC3E}">
        <p14:creationId xmlns:p14="http://schemas.microsoft.com/office/powerpoint/2010/main" val="23356886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0747" y="3676312"/>
            <a:ext cx="4610506" cy="2901717"/>
          </a:xfrm>
          <a:prstGeom prst="rect">
            <a:avLst/>
          </a:prstGeom>
        </p:spPr>
      </p:pic>
      <p:sp>
        <p:nvSpPr>
          <p:cNvPr id="2" name="タイトル 1"/>
          <p:cNvSpPr>
            <a:spLocks noGrp="1"/>
          </p:cNvSpPr>
          <p:nvPr>
            <p:ph type="title"/>
          </p:nvPr>
        </p:nvSpPr>
        <p:spPr/>
        <p:txBody>
          <a:bodyPr/>
          <a:lstStyle/>
          <a:p>
            <a:r>
              <a:rPr kumimoji="1" lang="ja-JP" altLang="en-US" dirty="0" smtClean="0"/>
              <a:t>その他の治療例</a:t>
            </a:r>
            <a:endParaRPr kumimoji="1" lang="ja-JP" altLang="en-US"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574" y="1690686"/>
            <a:ext cx="4482390" cy="2901718"/>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2203" y="1690686"/>
            <a:ext cx="4606681" cy="2901717"/>
          </a:xfrm>
          <a:prstGeom prst="rect">
            <a:avLst/>
          </a:prstGeom>
        </p:spPr>
      </p:pic>
      <p:sp>
        <p:nvSpPr>
          <p:cNvPr id="7" name="テキスト ボックス 6"/>
          <p:cNvSpPr txBox="1"/>
          <p:nvPr/>
        </p:nvSpPr>
        <p:spPr>
          <a:xfrm>
            <a:off x="1209821" y="4671352"/>
            <a:ext cx="2580925" cy="369332"/>
          </a:xfrm>
          <a:prstGeom prst="rect">
            <a:avLst/>
          </a:prstGeom>
          <a:noFill/>
        </p:spPr>
        <p:txBody>
          <a:bodyPr wrap="square" rtlCol="0">
            <a:spAutoFit/>
          </a:bodyPr>
          <a:lstStyle/>
          <a:p>
            <a:r>
              <a:rPr kumimoji="1" lang="ja-JP" altLang="en-US" dirty="0" smtClean="0"/>
              <a:t>症例</a:t>
            </a:r>
            <a:r>
              <a:rPr lang="ja-JP" altLang="en-US" dirty="0" smtClean="0"/>
              <a:t>３　２カ月男児</a:t>
            </a:r>
            <a:endParaRPr kumimoji="1" lang="ja-JP" altLang="en-US" dirty="0"/>
          </a:p>
        </p:txBody>
      </p:sp>
      <p:sp>
        <p:nvSpPr>
          <p:cNvPr id="8" name="テキスト ボックス 7"/>
          <p:cNvSpPr txBox="1"/>
          <p:nvPr/>
        </p:nvSpPr>
        <p:spPr>
          <a:xfrm>
            <a:off x="5415378" y="3100305"/>
            <a:ext cx="1556825" cy="369332"/>
          </a:xfrm>
          <a:prstGeom prst="rect">
            <a:avLst/>
          </a:prstGeom>
          <a:noFill/>
        </p:spPr>
        <p:txBody>
          <a:bodyPr wrap="square" rtlCol="0">
            <a:spAutoFit/>
          </a:bodyPr>
          <a:lstStyle/>
          <a:p>
            <a:r>
              <a:rPr kumimoji="1" lang="ja-JP" altLang="en-US" dirty="0" smtClean="0"/>
              <a:t>１カ月後</a:t>
            </a:r>
            <a:endParaRPr kumimoji="1" lang="ja-JP" altLang="en-US" dirty="0"/>
          </a:p>
        </p:txBody>
      </p:sp>
      <p:sp>
        <p:nvSpPr>
          <p:cNvPr id="9" name="テキスト ボックス 8"/>
          <p:cNvSpPr txBox="1"/>
          <p:nvPr/>
        </p:nvSpPr>
        <p:spPr>
          <a:xfrm>
            <a:off x="8953500" y="4671352"/>
            <a:ext cx="2184400" cy="369332"/>
          </a:xfrm>
          <a:prstGeom prst="rect">
            <a:avLst/>
          </a:prstGeom>
          <a:noFill/>
        </p:spPr>
        <p:txBody>
          <a:bodyPr wrap="square" rtlCol="0">
            <a:spAutoFit/>
          </a:bodyPr>
          <a:lstStyle/>
          <a:p>
            <a:r>
              <a:rPr kumimoji="1" lang="ja-JP" altLang="en-US" dirty="0" smtClean="0"/>
              <a:t>さらに１カ月後</a:t>
            </a:r>
            <a:endParaRPr kumimoji="1" lang="ja-JP" altLang="en-US" dirty="0"/>
          </a:p>
        </p:txBody>
      </p:sp>
    </p:spTree>
    <p:extLst>
      <p:ext uri="{BB962C8B-B14F-4D97-AF65-F5344CB8AC3E}">
        <p14:creationId xmlns:p14="http://schemas.microsoft.com/office/powerpoint/2010/main" val="1356773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19449" y="474663"/>
            <a:ext cx="7415725" cy="1325563"/>
          </a:xfrm>
        </p:spPr>
        <p:txBody>
          <a:bodyPr>
            <a:normAutofit/>
          </a:bodyPr>
          <a:lstStyle/>
          <a:p>
            <a:r>
              <a:rPr kumimoji="1" lang="ja-JP" altLang="en-US" dirty="0" smtClean="0"/>
              <a:t>考えられる利点・欠点</a:t>
            </a:r>
            <a:endParaRPr kumimoji="1" lang="ja-JP" altLang="en-US" dirty="0"/>
          </a:p>
        </p:txBody>
      </p:sp>
      <p:sp>
        <p:nvSpPr>
          <p:cNvPr id="3" name="コンテンツ プレースホルダー 2"/>
          <p:cNvSpPr>
            <a:spLocks noGrp="1"/>
          </p:cNvSpPr>
          <p:nvPr>
            <p:ph idx="1"/>
          </p:nvPr>
        </p:nvSpPr>
        <p:spPr>
          <a:xfrm>
            <a:off x="1047750" y="1800226"/>
            <a:ext cx="10515600" cy="4351338"/>
          </a:xfrm>
        </p:spPr>
        <p:txBody>
          <a:bodyPr/>
          <a:lstStyle/>
          <a:p>
            <a:pPr marL="0" indent="0">
              <a:buNone/>
            </a:pPr>
            <a:r>
              <a:rPr lang="ja-JP" altLang="en-US" b="1" dirty="0"/>
              <a:t>利点</a:t>
            </a:r>
            <a:endParaRPr lang="en-US" altLang="ja-JP" b="1" dirty="0"/>
          </a:p>
          <a:p>
            <a:r>
              <a:rPr lang="ja-JP" altLang="en-US" dirty="0" smtClean="0"/>
              <a:t>吸湿性がよくあせも・かぶれなどの合併が少ない</a:t>
            </a:r>
            <a:endParaRPr lang="en-US" altLang="ja-JP" dirty="0"/>
          </a:p>
          <a:p>
            <a:r>
              <a:rPr kumimoji="1" lang="ja-JP" altLang="en-US" dirty="0" smtClean="0"/>
              <a:t>点と面の両方の圧迫効果が期待できる</a:t>
            </a:r>
            <a:endParaRPr lang="en-US" altLang="ja-JP" dirty="0"/>
          </a:p>
          <a:p>
            <a:r>
              <a:rPr lang="ja-JP" altLang="en-US" dirty="0" smtClean="0"/>
              <a:t>医療</a:t>
            </a:r>
            <a:r>
              <a:rPr lang="ja-JP" altLang="en-US" dirty="0"/>
              <a:t>材料</a:t>
            </a:r>
            <a:r>
              <a:rPr lang="ja-JP" altLang="en-US" dirty="0" smtClean="0"/>
              <a:t>なので親御さんも安心</a:t>
            </a:r>
            <a:endParaRPr lang="en-US" altLang="ja-JP" dirty="0" smtClean="0"/>
          </a:p>
          <a:p>
            <a:pPr marL="0" indent="0">
              <a:buNone/>
            </a:pPr>
            <a:endParaRPr lang="en-US" altLang="ja-JP" dirty="0" smtClean="0"/>
          </a:p>
          <a:p>
            <a:pPr marL="0" indent="0">
              <a:buNone/>
            </a:pPr>
            <a:r>
              <a:rPr lang="ja-JP" altLang="en-US" b="1" dirty="0" smtClean="0"/>
              <a:t>欠点</a:t>
            </a:r>
            <a:endParaRPr kumimoji="1" lang="en-US" altLang="ja-JP" b="1" dirty="0" smtClean="0"/>
          </a:p>
          <a:p>
            <a:pPr marL="0" indent="0">
              <a:buNone/>
            </a:pPr>
            <a:r>
              <a:rPr lang="ja-JP" altLang="en-US" dirty="0" smtClean="0"/>
              <a:t>・作るのがすこし面倒</a:t>
            </a:r>
            <a:endParaRPr lang="en-US" altLang="ja-JP" dirty="0" smtClean="0"/>
          </a:p>
          <a:p>
            <a:pPr marL="0" indent="0">
              <a:buNone/>
            </a:pPr>
            <a:r>
              <a:rPr kumimoji="1" lang="ja-JP" altLang="en-US" dirty="0" smtClean="0"/>
              <a:t>・フィルムドレッシング材の部分のかぶれは未解決</a:t>
            </a:r>
            <a:endParaRPr kumimoji="1" lang="ja-JP" altLang="en-US" dirty="0"/>
          </a:p>
        </p:txBody>
      </p:sp>
    </p:spTree>
    <p:extLst>
      <p:ext uri="{BB962C8B-B14F-4D97-AF65-F5344CB8AC3E}">
        <p14:creationId xmlns:p14="http://schemas.microsoft.com/office/powerpoint/2010/main" val="13619835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739</TotalTime>
  <Words>321</Words>
  <Application>Microsoft Office PowerPoint</Application>
  <PresentationFormat>ワイド画面</PresentationFormat>
  <Paragraphs>36</Paragraphs>
  <Slides>9</Slides>
  <Notes>3</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9</vt:i4>
      </vt:variant>
    </vt:vector>
  </HeadingPairs>
  <TitlesOfParts>
    <vt:vector size="14" baseType="lpstr">
      <vt:lpstr>ＭＳ Ｐゴシック</vt:lpstr>
      <vt:lpstr>Arial</vt:lpstr>
      <vt:lpstr>Calibri</vt:lpstr>
      <vt:lpstr>Calibri Light</vt:lpstr>
      <vt:lpstr>Office テーマ</vt:lpstr>
      <vt:lpstr>かつて臍ヘルニアには圧迫療法が試みられ、皮膚のトラブルが多いとのことで、推奨されない時期がありましたが、近年はやはり圧迫したほうが予後がよいと見直されています。方法の改良はされてきましたが皮膚トラブルの問題はいまだに指摘されています。そこで皮膚炎の治療材料としても使用し得る創傷治療材を使えば、トラブルが減らせるのではないかと考え、試作・試用してみました。まだ１０例ほどですがこれまで皮膚の大きなトラブルは発生していませんので良い方法ではないかと感じています。 　　　　　　　　　　　　　　　　　　　2015.5.22　柿田医院　柿田豊 </vt:lpstr>
      <vt:lpstr>PowerPoint プレゼンテーション</vt:lpstr>
      <vt:lpstr>Ｐ－ＴＯＰを短冊状に切り、数枚貼り合わせて厚みをもたせる</vt:lpstr>
      <vt:lpstr>貼り合わせたＰ－ＴＯＰを小さく切って形を整え3×4㎝大に切ったＰーＰに張り付ける</vt:lpstr>
      <vt:lpstr>突起部を臍に押し込みフィルムドレッシング</vt:lpstr>
      <vt:lpstr>PowerPoint プレゼンテーション</vt:lpstr>
      <vt:lpstr>その他の治療例</vt:lpstr>
      <vt:lpstr>その他の治療例</vt:lpstr>
      <vt:lpstr>考えられる利点・欠点</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プラスモイストを使った 臍ヘルニアの圧迫療法</dc:title>
  <dc:creator>柿田豊</dc:creator>
  <cp:lastModifiedBy>柿田豊</cp:lastModifiedBy>
  <cp:revision>35</cp:revision>
  <dcterms:created xsi:type="dcterms:W3CDTF">2015-05-22T03:16:37Z</dcterms:created>
  <dcterms:modified xsi:type="dcterms:W3CDTF">2015-05-29T08:34:08Z</dcterms:modified>
</cp:coreProperties>
</file>